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2" r:id="rId4"/>
    <p:sldId id="263" r:id="rId5"/>
    <p:sldId id="259" r:id="rId6"/>
    <p:sldId id="257"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AD7E492-6A9B-4558-94A4-9620548CBEC2}"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11F4A-9408-4301-9320-A4EF6AC6EF1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7955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7E492-6A9B-4558-94A4-9620548CBEC2}"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11F4A-9408-4301-9320-A4EF6AC6EF1A}" type="slidenum">
              <a:rPr lang="en-US" smtClean="0"/>
              <a:t>‹#›</a:t>
            </a:fld>
            <a:endParaRPr lang="en-US"/>
          </a:p>
        </p:txBody>
      </p:sp>
    </p:spTree>
    <p:extLst>
      <p:ext uri="{BB962C8B-B14F-4D97-AF65-F5344CB8AC3E}">
        <p14:creationId xmlns:p14="http://schemas.microsoft.com/office/powerpoint/2010/main" val="412957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7E492-6A9B-4558-94A4-9620548CBEC2}"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11F4A-9408-4301-9320-A4EF6AC6EF1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49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7E492-6A9B-4558-94A4-9620548CBEC2}"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11F4A-9408-4301-9320-A4EF6AC6EF1A}" type="slidenum">
              <a:rPr lang="en-US" smtClean="0"/>
              <a:t>‹#›</a:t>
            </a:fld>
            <a:endParaRPr lang="en-US"/>
          </a:p>
        </p:txBody>
      </p:sp>
    </p:spTree>
    <p:extLst>
      <p:ext uri="{BB962C8B-B14F-4D97-AF65-F5344CB8AC3E}">
        <p14:creationId xmlns:p14="http://schemas.microsoft.com/office/powerpoint/2010/main" val="2043096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D7E492-6A9B-4558-94A4-9620548CBEC2}"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11F4A-9408-4301-9320-A4EF6AC6EF1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641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D7E492-6A9B-4558-94A4-9620548CBEC2}"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11F4A-9408-4301-9320-A4EF6AC6EF1A}" type="slidenum">
              <a:rPr lang="en-US" smtClean="0"/>
              <a:t>‹#›</a:t>
            </a:fld>
            <a:endParaRPr lang="en-US"/>
          </a:p>
        </p:txBody>
      </p:sp>
    </p:spTree>
    <p:extLst>
      <p:ext uri="{BB962C8B-B14F-4D97-AF65-F5344CB8AC3E}">
        <p14:creationId xmlns:p14="http://schemas.microsoft.com/office/powerpoint/2010/main" val="2362679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D7E492-6A9B-4558-94A4-9620548CBEC2}"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E11F4A-9408-4301-9320-A4EF6AC6EF1A}" type="slidenum">
              <a:rPr lang="en-US" smtClean="0"/>
              <a:t>‹#›</a:t>
            </a:fld>
            <a:endParaRPr lang="en-US"/>
          </a:p>
        </p:txBody>
      </p:sp>
    </p:spTree>
    <p:extLst>
      <p:ext uri="{BB962C8B-B14F-4D97-AF65-F5344CB8AC3E}">
        <p14:creationId xmlns:p14="http://schemas.microsoft.com/office/powerpoint/2010/main" val="365141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D7E492-6A9B-4558-94A4-9620548CBEC2}"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E11F4A-9408-4301-9320-A4EF6AC6EF1A}" type="slidenum">
              <a:rPr lang="en-US" smtClean="0"/>
              <a:t>‹#›</a:t>
            </a:fld>
            <a:endParaRPr lang="en-US"/>
          </a:p>
        </p:txBody>
      </p:sp>
    </p:spTree>
    <p:extLst>
      <p:ext uri="{BB962C8B-B14F-4D97-AF65-F5344CB8AC3E}">
        <p14:creationId xmlns:p14="http://schemas.microsoft.com/office/powerpoint/2010/main" val="2962330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D7E492-6A9B-4558-94A4-9620548CBEC2}"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E11F4A-9408-4301-9320-A4EF6AC6EF1A}" type="slidenum">
              <a:rPr lang="en-US" smtClean="0"/>
              <a:t>‹#›</a:t>
            </a:fld>
            <a:endParaRPr lang="en-US"/>
          </a:p>
        </p:txBody>
      </p:sp>
    </p:spTree>
    <p:extLst>
      <p:ext uri="{BB962C8B-B14F-4D97-AF65-F5344CB8AC3E}">
        <p14:creationId xmlns:p14="http://schemas.microsoft.com/office/powerpoint/2010/main" val="241162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D7E492-6A9B-4558-94A4-9620548CBEC2}"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11F4A-9408-4301-9320-A4EF6AC6EF1A}" type="slidenum">
              <a:rPr lang="en-US" smtClean="0"/>
              <a:t>‹#›</a:t>
            </a:fld>
            <a:endParaRPr lang="en-US"/>
          </a:p>
        </p:txBody>
      </p:sp>
    </p:spTree>
    <p:extLst>
      <p:ext uri="{BB962C8B-B14F-4D97-AF65-F5344CB8AC3E}">
        <p14:creationId xmlns:p14="http://schemas.microsoft.com/office/powerpoint/2010/main" val="23036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D7E492-6A9B-4558-94A4-9620548CBEC2}"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11F4A-9408-4301-9320-A4EF6AC6EF1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899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D7E492-6A9B-4558-94A4-9620548CBEC2}" type="datetimeFigureOut">
              <a:rPr lang="en-US" smtClean="0"/>
              <a:t>2/20/2023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E11F4A-9408-4301-9320-A4EF6AC6EF1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385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9B10-AD98-695D-7912-2A5A52F83FAB}"/>
              </a:ext>
            </a:extLst>
          </p:cNvPr>
          <p:cNvSpPr>
            <a:spLocks noGrp="1"/>
          </p:cNvSpPr>
          <p:nvPr>
            <p:ph type="ctrTitle"/>
          </p:nvPr>
        </p:nvSpPr>
        <p:spPr/>
        <p:txBody>
          <a:bodyPr/>
          <a:lstStyle/>
          <a:p>
            <a:r>
              <a:rPr lang="en-US" b="1" dirty="0"/>
              <a:t>Quantitative Credit Control Methods</a:t>
            </a:r>
            <a:endParaRPr lang="en-US" dirty="0"/>
          </a:p>
        </p:txBody>
      </p:sp>
      <p:sp>
        <p:nvSpPr>
          <p:cNvPr id="3" name="Subtitle 2">
            <a:extLst>
              <a:ext uri="{FF2B5EF4-FFF2-40B4-BE49-F238E27FC236}">
                <a16:creationId xmlns:a16="http://schemas.microsoft.com/office/drawing/2014/main" id="{36AE572A-88EB-95E3-B64B-1D43E0CB27C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5842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79DA1-E6A8-7E5C-40D6-9A128FEC9569}"/>
              </a:ext>
            </a:extLst>
          </p:cNvPr>
          <p:cNvSpPr>
            <a:spLocks noGrp="1"/>
          </p:cNvSpPr>
          <p:nvPr>
            <p:ph type="title"/>
          </p:nvPr>
        </p:nvSpPr>
        <p:spPr/>
        <p:txBody>
          <a:bodyPr/>
          <a:lstStyle/>
          <a:p>
            <a:r>
              <a:rPr lang="en-US" b="1" dirty="0"/>
              <a:t>MONETARY POLICY OF RBI :-</a:t>
            </a:r>
          </a:p>
        </p:txBody>
      </p:sp>
      <p:sp>
        <p:nvSpPr>
          <p:cNvPr id="3" name="Content Placeholder 2">
            <a:extLst>
              <a:ext uri="{FF2B5EF4-FFF2-40B4-BE49-F238E27FC236}">
                <a16:creationId xmlns:a16="http://schemas.microsoft.com/office/drawing/2014/main" id="{E0CB5795-FAD0-3B60-519B-A3E80A01A07D}"/>
              </a:ext>
            </a:extLst>
          </p:cNvPr>
          <p:cNvSpPr>
            <a:spLocks noGrp="1"/>
          </p:cNvSpPr>
          <p:nvPr>
            <p:ph idx="1"/>
          </p:nvPr>
        </p:nvSpPr>
        <p:spPr/>
        <p:txBody>
          <a:bodyPr/>
          <a:lstStyle/>
          <a:p>
            <a:pPr marL="0" indent="0" algn="just">
              <a:buNone/>
            </a:pPr>
            <a:r>
              <a:rPr lang="en-US" dirty="0"/>
              <a:t>The Monetary Policy of RBI is not merely one of credit restriction, but it has also the duty to see that legitimate credit requirements are met and at the same time credit is not used for unproductive and speculative purposes RBI has various weapons of monetary control and by using them, it hopes to achieve its monetary policy.</a:t>
            </a:r>
          </a:p>
        </p:txBody>
      </p:sp>
    </p:spTree>
    <p:extLst>
      <p:ext uri="{BB962C8B-B14F-4D97-AF65-F5344CB8AC3E}">
        <p14:creationId xmlns:p14="http://schemas.microsoft.com/office/powerpoint/2010/main" val="622590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0B20A-3F00-98D3-9BF1-36BFB237E32C}"/>
              </a:ext>
            </a:extLst>
          </p:cNvPr>
          <p:cNvSpPr>
            <a:spLocks noGrp="1"/>
          </p:cNvSpPr>
          <p:nvPr>
            <p:ph type="title"/>
          </p:nvPr>
        </p:nvSpPr>
        <p:spPr/>
        <p:txBody>
          <a:bodyPr/>
          <a:lstStyle/>
          <a:p>
            <a:pPr algn="just"/>
            <a:r>
              <a:rPr lang="en-US" b="1" dirty="0"/>
              <a:t>I) General / Quantitative Credit Control Methods :-</a:t>
            </a:r>
          </a:p>
        </p:txBody>
      </p:sp>
      <p:sp>
        <p:nvSpPr>
          <p:cNvPr id="3" name="Content Placeholder 2">
            <a:extLst>
              <a:ext uri="{FF2B5EF4-FFF2-40B4-BE49-F238E27FC236}">
                <a16:creationId xmlns:a16="http://schemas.microsoft.com/office/drawing/2014/main" id="{019BD85A-9DDF-9A54-4145-A4B68E9B5A11}"/>
              </a:ext>
            </a:extLst>
          </p:cNvPr>
          <p:cNvSpPr>
            <a:spLocks noGrp="1"/>
          </p:cNvSpPr>
          <p:nvPr>
            <p:ph idx="1"/>
          </p:nvPr>
        </p:nvSpPr>
        <p:spPr/>
        <p:txBody>
          <a:bodyPr/>
          <a:lstStyle/>
          <a:p>
            <a:pPr marL="0" indent="0" algn="just">
              <a:buNone/>
            </a:pPr>
            <a:r>
              <a:rPr lang="en-US" dirty="0"/>
              <a:t>In India, the legal framework of RBI's control over the credit structure has been provided Under Reserve Bank of India Act, 1934 and the Banking Regulation Act, 1949. Quantitative credit controls are used to maintain proper quantity of credit o money supply in market. Some of the important general credit control methods are:-</a:t>
            </a:r>
          </a:p>
        </p:txBody>
      </p:sp>
    </p:spTree>
    <p:extLst>
      <p:ext uri="{BB962C8B-B14F-4D97-AF65-F5344CB8AC3E}">
        <p14:creationId xmlns:p14="http://schemas.microsoft.com/office/powerpoint/2010/main" val="615465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99A63-A79D-03DD-C5EA-D34B265EE672}"/>
              </a:ext>
            </a:extLst>
          </p:cNvPr>
          <p:cNvSpPr>
            <a:spLocks noGrp="1"/>
          </p:cNvSpPr>
          <p:nvPr>
            <p:ph type="title"/>
          </p:nvPr>
        </p:nvSpPr>
        <p:spPr/>
        <p:txBody>
          <a:bodyPr/>
          <a:lstStyle/>
          <a:p>
            <a:r>
              <a:rPr lang="en-US" b="1" dirty="0"/>
              <a:t>1. Bank Rate Policy :-</a:t>
            </a:r>
          </a:p>
        </p:txBody>
      </p:sp>
      <p:sp>
        <p:nvSpPr>
          <p:cNvPr id="3" name="Content Placeholder 2">
            <a:extLst>
              <a:ext uri="{FF2B5EF4-FFF2-40B4-BE49-F238E27FC236}">
                <a16:creationId xmlns:a16="http://schemas.microsoft.com/office/drawing/2014/main" id="{7B932640-AA70-7B36-328B-EEC698C748A1}"/>
              </a:ext>
            </a:extLst>
          </p:cNvPr>
          <p:cNvSpPr>
            <a:spLocks noGrp="1"/>
          </p:cNvSpPr>
          <p:nvPr>
            <p:ph idx="1"/>
          </p:nvPr>
        </p:nvSpPr>
        <p:spPr/>
        <p:txBody>
          <a:bodyPr/>
          <a:lstStyle/>
          <a:p>
            <a:pPr marL="0" indent="0" algn="just">
              <a:buNone/>
            </a:pPr>
            <a:r>
              <a:rPr lang="en-US" dirty="0"/>
              <a:t>Bank rate is the rate at which the Central bank lends money to the commercial banks for their liquidity requirements. Bank rate is also called discount rate. In other words bank rate is the rate at which the central bank rediscounts eligible papers (like approved securities, bills of exchange, commercial papers </a:t>
            </a:r>
            <a:r>
              <a:rPr lang="en-US" dirty="0" err="1"/>
              <a:t>etc</a:t>
            </a:r>
            <a:r>
              <a:rPr lang="en-US" dirty="0"/>
              <a:t>) held by commercial banks. Bank rate is important because it is the pace setter to other market rates of interest. Bank rates have been changed several times by RBI to control inflation and recession.</a:t>
            </a:r>
          </a:p>
        </p:txBody>
      </p:sp>
    </p:spTree>
    <p:extLst>
      <p:ext uri="{BB962C8B-B14F-4D97-AF65-F5344CB8AC3E}">
        <p14:creationId xmlns:p14="http://schemas.microsoft.com/office/powerpoint/2010/main" val="4123687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78CD-ADBF-D481-E869-BBD164EA3667}"/>
              </a:ext>
            </a:extLst>
          </p:cNvPr>
          <p:cNvSpPr>
            <a:spLocks noGrp="1"/>
          </p:cNvSpPr>
          <p:nvPr>
            <p:ph type="title"/>
          </p:nvPr>
        </p:nvSpPr>
        <p:spPr/>
        <p:txBody>
          <a:bodyPr/>
          <a:lstStyle/>
          <a:p>
            <a:r>
              <a:rPr lang="en-US" b="1" dirty="0"/>
              <a:t> 2. Open market operations :-</a:t>
            </a:r>
          </a:p>
        </p:txBody>
      </p:sp>
      <p:sp>
        <p:nvSpPr>
          <p:cNvPr id="3" name="Content Placeholder 2">
            <a:extLst>
              <a:ext uri="{FF2B5EF4-FFF2-40B4-BE49-F238E27FC236}">
                <a16:creationId xmlns:a16="http://schemas.microsoft.com/office/drawing/2014/main" id="{14152355-E00D-B6F7-4F85-EAE26A0B1320}"/>
              </a:ext>
            </a:extLst>
          </p:cNvPr>
          <p:cNvSpPr>
            <a:spLocks noGrp="1"/>
          </p:cNvSpPr>
          <p:nvPr>
            <p:ph idx="1"/>
          </p:nvPr>
        </p:nvSpPr>
        <p:spPr/>
        <p:txBody>
          <a:bodyPr/>
          <a:lstStyle/>
          <a:p>
            <a:pPr marL="0" indent="0" algn="just">
              <a:buNone/>
            </a:pPr>
            <a:r>
              <a:rPr lang="en-US" dirty="0"/>
              <a:t>It refers to buying and selling of government securities in open market in order to expand or contract the amount of money in the banking system. This technique is superior to bank rate policy. Purchases inject money into the banking system while sale of securities do the opposite. During last two decades the RBI has been undertaking switch operations. These involve the purchase of one loan against the sale of another or, vice-versa. This policy aims at preventing unrestricted increase in liquidity.</a:t>
            </a:r>
          </a:p>
        </p:txBody>
      </p:sp>
    </p:spTree>
    <p:extLst>
      <p:ext uri="{BB962C8B-B14F-4D97-AF65-F5344CB8AC3E}">
        <p14:creationId xmlns:p14="http://schemas.microsoft.com/office/powerpoint/2010/main" val="148357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37D66-4F7F-8BC9-2046-9BE878AF15BE}"/>
              </a:ext>
            </a:extLst>
          </p:cNvPr>
          <p:cNvSpPr>
            <a:spLocks noGrp="1"/>
          </p:cNvSpPr>
          <p:nvPr>
            <p:ph type="title"/>
          </p:nvPr>
        </p:nvSpPr>
        <p:spPr/>
        <p:txBody>
          <a:bodyPr/>
          <a:lstStyle/>
          <a:p>
            <a:r>
              <a:rPr lang="en-US" b="1" dirty="0"/>
              <a:t> 3. Cash Reserve Ratio (CRR):-</a:t>
            </a:r>
          </a:p>
        </p:txBody>
      </p:sp>
      <p:sp>
        <p:nvSpPr>
          <p:cNvPr id="3" name="Content Placeholder 2">
            <a:extLst>
              <a:ext uri="{FF2B5EF4-FFF2-40B4-BE49-F238E27FC236}">
                <a16:creationId xmlns:a16="http://schemas.microsoft.com/office/drawing/2014/main" id="{3790D932-B7EB-C9FD-71F0-4CDC4D8F4FE5}"/>
              </a:ext>
            </a:extLst>
          </p:cNvPr>
          <p:cNvSpPr>
            <a:spLocks noGrp="1"/>
          </p:cNvSpPr>
          <p:nvPr>
            <p:ph idx="1"/>
          </p:nvPr>
        </p:nvSpPr>
        <p:spPr/>
        <p:txBody>
          <a:bodyPr/>
          <a:lstStyle/>
          <a:p>
            <a:pPr marL="0" indent="0" algn="just">
              <a:buNone/>
            </a:pPr>
            <a:r>
              <a:rPr lang="en-US" dirty="0"/>
              <a:t>The Cash Reserve Ratio (CRR) is an effective instrument of credit control. Under the RBI Act of 1934 every commercial bank has to keep certain minimum cash reserves with RBI. The RBI is empowered to vary the CRR between 3% and 15%. A high CRR reduces the cash for lending and a low CRR increases the cash for lending.</a:t>
            </a:r>
          </a:p>
        </p:txBody>
      </p:sp>
    </p:spTree>
    <p:extLst>
      <p:ext uri="{BB962C8B-B14F-4D97-AF65-F5344CB8AC3E}">
        <p14:creationId xmlns:p14="http://schemas.microsoft.com/office/powerpoint/2010/main" val="2176398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E3F6B-91B7-7E72-CD9C-E9B0BC7C7FA4}"/>
              </a:ext>
            </a:extLst>
          </p:cNvPr>
          <p:cNvSpPr>
            <a:spLocks noGrp="1"/>
          </p:cNvSpPr>
          <p:nvPr>
            <p:ph type="title"/>
          </p:nvPr>
        </p:nvSpPr>
        <p:spPr/>
        <p:txBody>
          <a:bodyPr/>
          <a:lstStyle/>
          <a:p>
            <a:r>
              <a:rPr lang="en-US" b="1" dirty="0"/>
              <a:t> 4. Statutory Liquidity Ratio (SLR):-</a:t>
            </a:r>
          </a:p>
        </p:txBody>
      </p:sp>
      <p:sp>
        <p:nvSpPr>
          <p:cNvPr id="3" name="Content Placeholder 2">
            <a:extLst>
              <a:ext uri="{FF2B5EF4-FFF2-40B4-BE49-F238E27FC236}">
                <a16:creationId xmlns:a16="http://schemas.microsoft.com/office/drawing/2014/main" id="{1CBAF4B6-428B-E51F-50F9-6B128717A789}"/>
              </a:ext>
            </a:extLst>
          </p:cNvPr>
          <p:cNvSpPr>
            <a:spLocks noGrp="1"/>
          </p:cNvSpPr>
          <p:nvPr>
            <p:ph idx="1"/>
          </p:nvPr>
        </p:nvSpPr>
        <p:spPr/>
        <p:txBody>
          <a:bodyPr/>
          <a:lstStyle/>
          <a:p>
            <a:pPr marL="0" indent="0" algn="just">
              <a:buNone/>
            </a:pPr>
            <a:r>
              <a:rPr lang="en-US" dirty="0"/>
              <a:t>Under SLR, the government has imposed an obligation on the banks to maintain a certain ratio to its total deposits with Bank itself in the form of liquid assets like cash, gold and other securities.</a:t>
            </a:r>
          </a:p>
        </p:txBody>
      </p:sp>
    </p:spTree>
    <p:extLst>
      <p:ext uri="{BB962C8B-B14F-4D97-AF65-F5344CB8AC3E}">
        <p14:creationId xmlns:p14="http://schemas.microsoft.com/office/powerpoint/2010/main" val="3364531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1F54A-3E3F-1885-F707-72E1A4B0A018}"/>
              </a:ext>
            </a:extLst>
          </p:cNvPr>
          <p:cNvSpPr>
            <a:spLocks noGrp="1"/>
          </p:cNvSpPr>
          <p:nvPr>
            <p:ph type="title"/>
          </p:nvPr>
        </p:nvSpPr>
        <p:spPr/>
        <p:txBody>
          <a:bodyPr/>
          <a:lstStyle/>
          <a:p>
            <a:r>
              <a:rPr lang="en-US" b="1" dirty="0"/>
              <a:t> 5. Repo and Reverse Repo Rates</a:t>
            </a:r>
          </a:p>
        </p:txBody>
      </p:sp>
      <p:sp>
        <p:nvSpPr>
          <p:cNvPr id="3" name="Content Placeholder 2">
            <a:extLst>
              <a:ext uri="{FF2B5EF4-FFF2-40B4-BE49-F238E27FC236}">
                <a16:creationId xmlns:a16="http://schemas.microsoft.com/office/drawing/2014/main" id="{19599717-7BC7-D522-0D48-61AC287C5A24}"/>
              </a:ext>
            </a:extLst>
          </p:cNvPr>
          <p:cNvSpPr>
            <a:spLocks noGrp="1"/>
          </p:cNvSpPr>
          <p:nvPr>
            <p:ph idx="1"/>
          </p:nvPr>
        </p:nvSpPr>
        <p:spPr/>
        <p:txBody>
          <a:bodyPr>
            <a:normAutofit/>
          </a:bodyPr>
          <a:lstStyle/>
          <a:p>
            <a:pPr marL="0" indent="0" algn="just">
              <a:buNone/>
            </a:pPr>
            <a:r>
              <a:rPr lang="en-US" dirty="0"/>
              <a:t>In determining interest rate trends, the repo and reverse repo rates are becoming important. Repo means Sale and Repurchase Agreement. Repo is a swap deal involving the immediate Sale of Securities and simultaneous purchase of those securities at a future date, at a predetermined price. Repo rate helps commercial banks to acquire funds from RBI by selling securities and also agreeing to repurchase at a later date. </a:t>
            </a:r>
          </a:p>
          <a:p>
            <a:pPr marL="0" indent="0" algn="just">
              <a:buNone/>
            </a:pPr>
            <a:r>
              <a:rPr lang="en-US" dirty="0"/>
              <a:t>Reverse repo rate is the rate that banks get from RBI for parking their short term excess funds with RBI. Repo and reverse repo operations are used by RBI in its Liquidity Adjustment Facility RBI contracts credit by increasing the repo and reverse repo rates and by decreasing them it expands credit.</a:t>
            </a:r>
          </a:p>
        </p:txBody>
      </p:sp>
    </p:spTree>
    <p:extLst>
      <p:ext uri="{BB962C8B-B14F-4D97-AF65-F5344CB8AC3E}">
        <p14:creationId xmlns:p14="http://schemas.microsoft.com/office/powerpoint/2010/main" val="22738618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592</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Tw Cen MT</vt:lpstr>
      <vt:lpstr>Tw Cen MT Condensed</vt:lpstr>
      <vt:lpstr>Wingdings 3</vt:lpstr>
      <vt:lpstr>Integral</vt:lpstr>
      <vt:lpstr>Quantitative Credit Control Methods</vt:lpstr>
      <vt:lpstr>MONETARY POLICY OF RBI :-</vt:lpstr>
      <vt:lpstr>I) General / Quantitative Credit Control Methods :-</vt:lpstr>
      <vt:lpstr>1. Bank Rate Policy :-</vt:lpstr>
      <vt:lpstr> 2. Open market operations :-</vt:lpstr>
      <vt:lpstr> 3. Cash Reserve Ratio (CRR):-</vt:lpstr>
      <vt:lpstr> 4. Statutory Liquidity Ratio (SLR):-</vt:lpstr>
      <vt:lpstr> 5. Repo and Reverse Repo Rates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Credit Control Methods</dc:title>
  <dc:creator>Ananya Priya</dc:creator>
  <cp:lastModifiedBy>Ananya Priya</cp:lastModifiedBy>
  <cp:revision>2</cp:revision>
  <dcterms:created xsi:type="dcterms:W3CDTF">2023-02-20T16:36:34Z</dcterms:created>
  <dcterms:modified xsi:type="dcterms:W3CDTF">2023-02-20T16:36:45Z</dcterms:modified>
</cp:coreProperties>
</file>