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01CE5-9667-4CA7-AB5E-751A2AC06B6E}"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01CE5-9667-4CA7-AB5E-751A2AC06B6E}"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01CE5-9667-4CA7-AB5E-751A2AC06B6E}"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01CE5-9667-4CA7-AB5E-751A2AC06B6E}"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01CE5-9667-4CA7-AB5E-751A2AC06B6E}"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D01CE5-9667-4CA7-AB5E-751A2AC06B6E}"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01CE5-9667-4CA7-AB5E-751A2AC06B6E}"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D01CE5-9667-4CA7-AB5E-751A2AC06B6E}"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01CE5-9667-4CA7-AB5E-751A2AC06B6E}"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01CE5-9667-4CA7-AB5E-751A2AC06B6E}"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01CE5-9667-4CA7-AB5E-751A2AC06B6E}"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7AE7CC-18BF-4E53-B1DE-3D0B0BB275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01CE5-9667-4CA7-AB5E-751A2AC06B6E}" type="datetimeFigureOut">
              <a:rPr lang="en-US" smtClean="0"/>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AE7CC-18BF-4E53-B1DE-3D0B0BB275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41891" y="1676401"/>
            <a:ext cx="7173309" cy="4953000"/>
          </a:xfrm>
          <a:prstGeom prst="rect">
            <a:avLst/>
          </a:prstGeom>
          <a:noFill/>
          <a:ln w="9525">
            <a:noFill/>
            <a:miter lim="800000"/>
            <a:headEnd/>
            <a:tailEnd/>
          </a:ln>
        </p:spPr>
      </p:pic>
      <p:sp>
        <p:nvSpPr>
          <p:cNvPr id="2" name="Title 1"/>
          <p:cNvSpPr>
            <a:spLocks noGrp="1"/>
          </p:cNvSpPr>
          <p:nvPr>
            <p:ph type="ctrTitle"/>
          </p:nvPr>
        </p:nvSpPr>
        <p:spPr>
          <a:xfrm>
            <a:off x="0" y="76200"/>
            <a:ext cx="9144000" cy="990600"/>
          </a:xfrm>
          <a:ln>
            <a:solidFill>
              <a:srgbClr val="0070C0"/>
            </a:solidFill>
          </a:ln>
        </p:spPr>
        <p:txBody>
          <a:bodyPr>
            <a:normAutofit fontScale="90000"/>
          </a:bodyPr>
          <a:lstStyle/>
          <a:p>
            <a:r>
              <a:rPr lang="en-US" dirty="0" err="1" smtClean="0"/>
              <a:t>Echinococcois</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a:solidFill>
            <a:schemeClr val="bg2">
              <a:lumMod val="90000"/>
            </a:schemeClr>
          </a:solidFill>
          <a:ln>
            <a:solidFill>
              <a:srgbClr val="FFFF00"/>
            </a:solidFill>
          </a:ln>
        </p:spPr>
        <p:txBody>
          <a:bodyPr/>
          <a:lstStyle/>
          <a:p>
            <a:r>
              <a:rPr lang="en-US" dirty="0" err="1" smtClean="0"/>
              <a:t>Echinococcois</a:t>
            </a:r>
            <a:endParaRPr lang="en-US" dirty="0"/>
          </a:p>
        </p:txBody>
      </p:sp>
      <p:sp>
        <p:nvSpPr>
          <p:cNvPr id="3" name="Content Placeholder 2"/>
          <p:cNvSpPr>
            <a:spLocks noGrp="1"/>
          </p:cNvSpPr>
          <p:nvPr>
            <p:ph idx="1"/>
          </p:nvPr>
        </p:nvSpPr>
        <p:spPr>
          <a:xfrm>
            <a:off x="0" y="1219200"/>
            <a:ext cx="9144000" cy="5638800"/>
          </a:xfrm>
          <a:solidFill>
            <a:schemeClr val="bg1"/>
          </a:solidFill>
          <a:ln>
            <a:solidFill>
              <a:srgbClr val="FFC000"/>
            </a:solidFill>
          </a:ln>
        </p:spPr>
        <p:txBody>
          <a:bodyPr>
            <a:normAutofit/>
          </a:bodyPr>
          <a:lstStyle/>
          <a:p>
            <a:pPr algn="just">
              <a:buNone/>
            </a:pPr>
            <a:r>
              <a:rPr lang="en-US" sz="2800" dirty="0"/>
              <a:t>Human </a:t>
            </a:r>
            <a:r>
              <a:rPr lang="en-US" sz="2800" dirty="0" err="1"/>
              <a:t>echinococcosis</a:t>
            </a:r>
            <a:r>
              <a:rPr lang="en-US" sz="2800" dirty="0"/>
              <a:t> is a </a:t>
            </a:r>
            <a:r>
              <a:rPr lang="en-US" sz="2800" dirty="0" err="1"/>
              <a:t>zoonotic</a:t>
            </a:r>
            <a:r>
              <a:rPr lang="en-US" sz="2800" dirty="0"/>
              <a:t> disease (a disease that is transmitted to humans from animals) that is caused by parasites, namely tapeworms of the genus </a:t>
            </a:r>
            <a:r>
              <a:rPr lang="en-US" sz="2800" b="1" i="1" dirty="0" err="1">
                <a:solidFill>
                  <a:srgbClr val="FF0000"/>
                </a:solidFill>
              </a:rPr>
              <a:t>Echinococcus</a:t>
            </a:r>
            <a:r>
              <a:rPr lang="en-US" sz="2800" dirty="0"/>
              <a:t>. </a:t>
            </a:r>
            <a:endParaRPr lang="en-US" sz="2800" dirty="0" smtClean="0"/>
          </a:p>
          <a:p>
            <a:pPr algn="just">
              <a:buNone/>
            </a:pPr>
            <a:r>
              <a:rPr lang="en-US" sz="2800" b="1" dirty="0" err="1" smtClean="0">
                <a:solidFill>
                  <a:srgbClr val="FF0000"/>
                </a:solidFill>
              </a:rPr>
              <a:t>Echinococcosis</a:t>
            </a:r>
            <a:r>
              <a:rPr lang="en-US" sz="2800" b="1" dirty="0" smtClean="0">
                <a:solidFill>
                  <a:srgbClr val="FF0000"/>
                </a:solidFill>
              </a:rPr>
              <a:t> </a:t>
            </a:r>
            <a:r>
              <a:rPr lang="en-US" sz="2800" b="1" dirty="0">
                <a:solidFill>
                  <a:srgbClr val="FF0000"/>
                </a:solidFill>
              </a:rPr>
              <a:t>occurs in 4 forms</a:t>
            </a:r>
            <a:r>
              <a:rPr lang="en-US" sz="2800" b="1" dirty="0" smtClean="0">
                <a:solidFill>
                  <a:srgbClr val="FF0000"/>
                </a:solidFill>
              </a:rPr>
              <a:t>:</a:t>
            </a:r>
          </a:p>
          <a:p>
            <a:pPr marL="514350" indent="-514350">
              <a:buFont typeface="+mj-lt"/>
              <a:buAutoNum type="arabicPeriod"/>
            </a:pPr>
            <a:r>
              <a:rPr lang="en-US" sz="2800" dirty="0"/>
              <a:t>cystic </a:t>
            </a:r>
            <a:r>
              <a:rPr lang="en-US" sz="2800" dirty="0" err="1"/>
              <a:t>echinococcosis</a:t>
            </a:r>
            <a:r>
              <a:rPr lang="en-US" sz="2800" dirty="0"/>
              <a:t>, also known as </a:t>
            </a:r>
            <a:r>
              <a:rPr lang="en-US" sz="2800" dirty="0" err="1"/>
              <a:t>hydatid</a:t>
            </a:r>
            <a:r>
              <a:rPr lang="en-US" sz="2800" dirty="0"/>
              <a:t> disease or </a:t>
            </a:r>
            <a:r>
              <a:rPr lang="en-US" sz="2800" dirty="0" err="1"/>
              <a:t>hydatidosis</a:t>
            </a:r>
            <a:r>
              <a:rPr lang="en-US" sz="2800" dirty="0"/>
              <a:t>, caused by infection with a species complex </a:t>
            </a:r>
            <a:r>
              <a:rPr lang="en-US" sz="2800" dirty="0" err="1"/>
              <a:t>centred</a:t>
            </a:r>
            <a:r>
              <a:rPr lang="en-US" sz="2800" dirty="0"/>
              <a:t> on </a:t>
            </a:r>
            <a:r>
              <a:rPr lang="en-US" sz="2800" b="1" i="1" dirty="0" err="1">
                <a:solidFill>
                  <a:srgbClr val="0070C0"/>
                </a:solidFill>
              </a:rPr>
              <a:t>Echinococcus</a:t>
            </a:r>
            <a:r>
              <a:rPr lang="en-US" sz="2800" b="1" i="1" dirty="0">
                <a:solidFill>
                  <a:srgbClr val="0070C0"/>
                </a:solidFill>
              </a:rPr>
              <a:t> </a:t>
            </a:r>
            <a:r>
              <a:rPr lang="en-US" sz="2800" b="1" i="1" dirty="0" err="1" smtClean="0">
                <a:solidFill>
                  <a:srgbClr val="0070C0"/>
                </a:solidFill>
              </a:rPr>
              <a:t>granulosus</a:t>
            </a:r>
            <a:r>
              <a:rPr lang="en-US" sz="2800" b="1" dirty="0" smtClean="0">
                <a:solidFill>
                  <a:srgbClr val="0070C0"/>
                </a:solidFill>
              </a:rPr>
              <a:t>.</a:t>
            </a:r>
            <a:endParaRPr lang="en-US" sz="2800" b="1" dirty="0">
              <a:solidFill>
                <a:srgbClr val="0070C0"/>
              </a:solidFill>
            </a:endParaRPr>
          </a:p>
          <a:p>
            <a:pPr marL="514350" indent="-514350">
              <a:buFont typeface="+mj-lt"/>
              <a:buAutoNum type="arabicPeriod"/>
            </a:pPr>
            <a:r>
              <a:rPr lang="en-US" sz="2800" dirty="0" smtClean="0"/>
              <a:t>Alveolar </a:t>
            </a:r>
            <a:r>
              <a:rPr lang="en-US" sz="2800" dirty="0" err="1"/>
              <a:t>echinococcosis</a:t>
            </a:r>
            <a:r>
              <a:rPr lang="en-US" sz="2800" dirty="0"/>
              <a:t>, caused by infection with </a:t>
            </a:r>
            <a:r>
              <a:rPr lang="en-US" sz="2800" b="1" i="1" dirty="0">
                <a:solidFill>
                  <a:srgbClr val="0070C0"/>
                </a:solidFill>
              </a:rPr>
              <a:t>E. </a:t>
            </a:r>
            <a:r>
              <a:rPr lang="en-US" sz="2800" b="1" i="1" dirty="0" err="1" smtClean="0">
                <a:solidFill>
                  <a:srgbClr val="0070C0"/>
                </a:solidFill>
              </a:rPr>
              <a:t>multilocularis</a:t>
            </a:r>
            <a:endParaRPr lang="en-US" sz="2800" b="1" dirty="0">
              <a:solidFill>
                <a:srgbClr val="0070C0"/>
              </a:solidFill>
            </a:endParaRPr>
          </a:p>
          <a:p>
            <a:pPr marL="514350" indent="-514350">
              <a:buFont typeface="+mj-lt"/>
              <a:buAutoNum type="arabicPeriod"/>
            </a:pPr>
            <a:r>
              <a:rPr lang="en-US" sz="2800" dirty="0"/>
              <a:t>two forms of </a:t>
            </a:r>
            <a:r>
              <a:rPr lang="en-US" sz="2800" dirty="0" err="1"/>
              <a:t>neotropical</a:t>
            </a:r>
            <a:r>
              <a:rPr lang="en-US" sz="2800" dirty="0"/>
              <a:t> </a:t>
            </a:r>
            <a:r>
              <a:rPr lang="en-US" sz="2800" dirty="0" err="1"/>
              <a:t>echinococcosis</a:t>
            </a:r>
            <a:r>
              <a:rPr lang="en-US" sz="2800" dirty="0"/>
              <a:t>: polycystic caused by infection with </a:t>
            </a:r>
            <a:r>
              <a:rPr lang="en-US" sz="2800" b="1" i="1" dirty="0">
                <a:solidFill>
                  <a:schemeClr val="accent5">
                    <a:lumMod val="50000"/>
                  </a:schemeClr>
                </a:solidFill>
              </a:rPr>
              <a:t>E. </a:t>
            </a:r>
            <a:r>
              <a:rPr lang="en-US" sz="2800" b="1" i="1" dirty="0" err="1" smtClean="0">
                <a:solidFill>
                  <a:schemeClr val="accent5">
                    <a:lumMod val="50000"/>
                  </a:schemeClr>
                </a:solidFill>
              </a:rPr>
              <a:t>vogeli</a:t>
            </a:r>
            <a:r>
              <a:rPr lang="en-US" sz="2800" dirty="0" smtClean="0"/>
              <a:t> </a:t>
            </a:r>
            <a:r>
              <a:rPr lang="en-US" sz="2800" dirty="0"/>
              <a:t>and</a:t>
            </a:r>
          </a:p>
          <a:p>
            <a:pPr marL="514350" indent="-514350">
              <a:buFont typeface="+mj-lt"/>
              <a:buAutoNum type="arabicPeriod"/>
            </a:pPr>
            <a:r>
              <a:rPr lang="en-US" sz="2800" dirty="0" err="1"/>
              <a:t>unicystic</a:t>
            </a:r>
            <a:r>
              <a:rPr lang="en-US" sz="2800" dirty="0"/>
              <a:t> caused by </a:t>
            </a:r>
            <a:r>
              <a:rPr lang="en-US" sz="2800" b="1" i="1" dirty="0">
                <a:solidFill>
                  <a:schemeClr val="accent5">
                    <a:lumMod val="50000"/>
                  </a:schemeClr>
                </a:solidFill>
              </a:rPr>
              <a:t>E. </a:t>
            </a:r>
            <a:r>
              <a:rPr lang="en-US" sz="2800" b="1" i="1" dirty="0" err="1">
                <a:solidFill>
                  <a:schemeClr val="accent5">
                    <a:lumMod val="50000"/>
                  </a:schemeClr>
                </a:solidFill>
              </a:rPr>
              <a:t>oligarthrus</a:t>
            </a:r>
            <a:r>
              <a:rPr lang="en-US" sz="2800" b="1" dirty="0">
                <a:solidFill>
                  <a:schemeClr val="accent5">
                    <a:lumMod val="50000"/>
                  </a:schemeClr>
                </a:solidFill>
              </a:rPr>
              <a:t>.</a:t>
            </a:r>
          </a:p>
          <a:p>
            <a:pPr algn="just"/>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2">
              <a:lumMod val="75000"/>
            </a:schemeClr>
          </a:solidFill>
          <a:ln>
            <a:solidFill>
              <a:srgbClr val="FFC000"/>
            </a:solidFill>
          </a:ln>
        </p:spPr>
        <p:txBody>
          <a:bodyPr/>
          <a:lstStyle/>
          <a:p>
            <a:r>
              <a:rPr lang="en-US" dirty="0" err="1" smtClean="0"/>
              <a:t>Echinococcois</a:t>
            </a:r>
            <a:r>
              <a:rPr lang="en-US" dirty="0" smtClean="0"/>
              <a:t>: Transmission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94318"/>
            <a:ext cx="9144000" cy="56636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3">
              <a:lumMod val="60000"/>
              <a:lumOff val="40000"/>
            </a:schemeClr>
          </a:solidFill>
          <a:ln>
            <a:solidFill>
              <a:srgbClr val="FFC000"/>
            </a:solidFill>
          </a:ln>
        </p:spPr>
        <p:txBody>
          <a:bodyPr/>
          <a:lstStyle/>
          <a:p>
            <a:r>
              <a:rPr lang="en-US" dirty="0" smtClean="0"/>
              <a:t>Cystic </a:t>
            </a:r>
            <a:r>
              <a:rPr lang="en-US" dirty="0" err="1" smtClean="0"/>
              <a:t>echnicoccois</a:t>
            </a:r>
            <a:endParaRPr lang="en-US" dirty="0"/>
          </a:p>
        </p:txBody>
      </p:sp>
      <p:sp>
        <p:nvSpPr>
          <p:cNvPr id="3" name="Content Placeholder 2"/>
          <p:cNvSpPr>
            <a:spLocks noGrp="1"/>
          </p:cNvSpPr>
          <p:nvPr>
            <p:ph idx="1"/>
          </p:nvPr>
        </p:nvSpPr>
        <p:spPr>
          <a:xfrm>
            <a:off x="0" y="1143000"/>
            <a:ext cx="9144000" cy="5715000"/>
          </a:xfrm>
          <a:solidFill>
            <a:schemeClr val="bg1"/>
          </a:solidFill>
          <a:ln>
            <a:solidFill>
              <a:schemeClr val="accent1">
                <a:lumMod val="75000"/>
              </a:schemeClr>
            </a:solidFill>
          </a:ln>
        </p:spPr>
        <p:txBody>
          <a:bodyPr>
            <a:normAutofit fontScale="85000" lnSpcReduction="20000"/>
          </a:bodyPr>
          <a:lstStyle/>
          <a:p>
            <a:pPr algn="just"/>
            <a:r>
              <a:rPr lang="en-US" dirty="0" smtClean="0"/>
              <a:t>The parasite is transmitted to dogs when they ingest the organs of other animals that contain </a:t>
            </a:r>
            <a:r>
              <a:rPr lang="en-US" dirty="0" err="1" smtClean="0"/>
              <a:t>hydatid</a:t>
            </a:r>
            <a:r>
              <a:rPr lang="en-US" dirty="0" smtClean="0"/>
              <a:t> cysts. </a:t>
            </a:r>
          </a:p>
          <a:p>
            <a:pPr algn="just"/>
            <a:r>
              <a:rPr lang="en-US" dirty="0" smtClean="0"/>
              <a:t>The cysts develop into adult tapeworms in the dog. Infected dogs shed tapeworm eggs in their feces which contaminate the ground. Sheep, cattle, goats, and pigs ingest tapeworm eggs in the contaminated ground; once ingested, the eggs hatch and develop into cysts in the internal organs. </a:t>
            </a:r>
          </a:p>
          <a:p>
            <a:pPr algn="just"/>
            <a:r>
              <a:rPr lang="en-US" dirty="0" smtClean="0"/>
              <a:t>The most common mode of transmission to humans is by the accidental consumption of soil, water, or food that has been contaminated by the fecal matter of an infected dog. </a:t>
            </a:r>
          </a:p>
          <a:p>
            <a:pPr algn="just"/>
            <a:r>
              <a:rPr lang="en-US" i="1" dirty="0" err="1" smtClean="0"/>
              <a:t>Echinococcus</a:t>
            </a:r>
            <a:r>
              <a:rPr lang="en-US" dirty="0" smtClean="0"/>
              <a:t> eggs that have been deposited in soil can stay viable for up to a year. The disease is most commonly found in people involved in raising sheep, as a result of the sheep’s role as an intermediate host of the parasite and the presence of working dogs that are allowed to eat the offal of infected sheep.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lumMod val="60000"/>
              <a:lumOff val="40000"/>
            </a:schemeClr>
          </a:solidFill>
          <a:ln>
            <a:solidFill>
              <a:srgbClr val="002060"/>
            </a:solidFill>
          </a:ln>
        </p:spPr>
        <p:txBody>
          <a:bodyPr/>
          <a:lstStyle/>
          <a:p>
            <a:r>
              <a:rPr lang="en-US" dirty="0" smtClean="0"/>
              <a:t>Alveolar </a:t>
            </a:r>
            <a:r>
              <a:rPr lang="en-US" dirty="0" err="1" smtClean="0"/>
              <a:t>Echinococcosis</a:t>
            </a:r>
            <a:endParaRPr lang="en-US" dirty="0"/>
          </a:p>
        </p:txBody>
      </p:sp>
      <p:sp>
        <p:nvSpPr>
          <p:cNvPr id="3" name="Content Placeholder 2"/>
          <p:cNvSpPr>
            <a:spLocks noGrp="1"/>
          </p:cNvSpPr>
          <p:nvPr>
            <p:ph idx="1"/>
          </p:nvPr>
        </p:nvSpPr>
        <p:spPr>
          <a:xfrm>
            <a:off x="0" y="1143000"/>
            <a:ext cx="9144000" cy="5715000"/>
          </a:xfrm>
          <a:solidFill>
            <a:schemeClr val="bg1"/>
          </a:solidFill>
          <a:ln>
            <a:solidFill>
              <a:srgbClr val="7030A0"/>
            </a:solidFill>
          </a:ln>
        </p:spPr>
        <p:txBody>
          <a:bodyPr>
            <a:normAutofit/>
          </a:bodyPr>
          <a:lstStyle/>
          <a:p>
            <a:pPr algn="just"/>
            <a:r>
              <a:rPr lang="en-US" b="1" dirty="0" smtClean="0"/>
              <a:t>Alveolar </a:t>
            </a:r>
            <a:r>
              <a:rPr lang="en-US" b="1" dirty="0" err="1" smtClean="0"/>
              <a:t>echinococcosis</a:t>
            </a:r>
            <a:r>
              <a:rPr lang="en-US" b="1" dirty="0" smtClean="0"/>
              <a:t> (AE)</a:t>
            </a:r>
            <a:r>
              <a:rPr lang="en-US" dirty="0" smtClean="0"/>
              <a:t> is caused by infection with the larval stage of </a:t>
            </a:r>
            <a:r>
              <a:rPr lang="en-US" i="1" dirty="0" err="1" smtClean="0"/>
              <a:t>Echinococcus</a:t>
            </a:r>
            <a:r>
              <a:rPr lang="en-US" i="1" dirty="0" smtClean="0"/>
              <a:t> </a:t>
            </a:r>
            <a:r>
              <a:rPr lang="en-US" i="1" dirty="0" err="1" smtClean="0"/>
              <a:t>multilocularis</a:t>
            </a:r>
            <a:r>
              <a:rPr lang="en-US" dirty="0" smtClean="0"/>
              <a:t>. </a:t>
            </a:r>
          </a:p>
          <a:p>
            <a:pPr algn="just"/>
            <a:r>
              <a:rPr lang="en-US" dirty="0" smtClean="0"/>
              <a:t>AE is found across the globe and is especially prevalent in the northern latitudes of Europe, Asia, and North America.</a:t>
            </a:r>
          </a:p>
          <a:p>
            <a:pPr algn="just"/>
            <a:r>
              <a:rPr lang="en-US" dirty="0" smtClean="0"/>
              <a:t> The adult tapeworm is normally found in foxes, coyotes, and dogs. Infection with the larval stages is transmitted to people through ingestion of food or water contaminated with tapeworm eggs.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solidFill>
          <a:ln>
            <a:solidFill>
              <a:srgbClr val="7030A0"/>
            </a:solidFill>
          </a:ln>
        </p:spPr>
        <p:txBody>
          <a:bodyPr/>
          <a:lstStyle/>
          <a:p>
            <a:r>
              <a:rPr lang="en-US" dirty="0" smtClean="0"/>
              <a:t>Diagnosis</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lgn="just"/>
            <a:r>
              <a:rPr lang="en-US" sz="2400" dirty="0" smtClean="0"/>
              <a:t>The presence of a cyst-like mass in a person with a history of exposure to sheepdogs in an area where </a:t>
            </a:r>
            <a:r>
              <a:rPr lang="en-US" sz="2400" b="1" i="1" dirty="0" smtClean="0">
                <a:solidFill>
                  <a:srgbClr val="FF0000"/>
                </a:solidFill>
              </a:rPr>
              <a:t>E. </a:t>
            </a:r>
            <a:r>
              <a:rPr lang="en-US" sz="2400" b="1" i="1" dirty="0" err="1" smtClean="0">
                <a:solidFill>
                  <a:srgbClr val="FF0000"/>
                </a:solidFill>
              </a:rPr>
              <a:t>granulosus</a:t>
            </a:r>
            <a:r>
              <a:rPr lang="en-US" sz="2400" dirty="0" smtClean="0"/>
              <a:t> is endemic suggests a diagnosis of cystic </a:t>
            </a:r>
            <a:r>
              <a:rPr lang="en-US" sz="2400" dirty="0" err="1" smtClean="0"/>
              <a:t>echinococcosis</a:t>
            </a:r>
            <a:r>
              <a:rPr lang="en-US" sz="2400" dirty="0" smtClean="0"/>
              <a:t>. Imaging techniques, such as CT scans, </a:t>
            </a:r>
            <a:r>
              <a:rPr lang="en-US" sz="2400" dirty="0" err="1" smtClean="0"/>
              <a:t>ultrasonography</a:t>
            </a:r>
            <a:r>
              <a:rPr lang="en-US" sz="2400" dirty="0" smtClean="0"/>
              <a:t>, and MRIs, are used to detect cysts. After a cyst has been detected, serologic tests may be used to confirm the diagnosis.</a:t>
            </a:r>
          </a:p>
          <a:p>
            <a:pPr algn="just"/>
            <a:r>
              <a:rPr lang="en-US" sz="2400" dirty="0" smtClean="0"/>
              <a:t>Alveolar </a:t>
            </a:r>
            <a:r>
              <a:rPr lang="en-US" sz="2400" dirty="0" err="1" smtClean="0"/>
              <a:t>echinococcosis</a:t>
            </a:r>
            <a:r>
              <a:rPr lang="en-US" sz="2400" dirty="0" smtClean="0"/>
              <a:t> is typically found in older people. Imaging techniques such as CT scans are used to visually confirm the parasitic vesicles and cyst-like structures and serologic tests can confirm the parasitic infection.</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solidFill>
        </p:spPr>
        <p:txBody>
          <a:bodyPr/>
          <a:lstStyle/>
          <a:p>
            <a:r>
              <a:rPr lang="en-US" dirty="0" smtClean="0"/>
              <a:t>Treatment </a:t>
            </a:r>
            <a:endParaRPr lang="en-US" dirty="0"/>
          </a:p>
        </p:txBody>
      </p:sp>
      <p:sp>
        <p:nvSpPr>
          <p:cNvPr id="3" name="Content Placeholder 2"/>
          <p:cNvSpPr>
            <a:spLocks noGrp="1"/>
          </p:cNvSpPr>
          <p:nvPr>
            <p:ph idx="1"/>
          </p:nvPr>
        </p:nvSpPr>
        <p:spPr>
          <a:xfrm>
            <a:off x="0" y="1143000"/>
            <a:ext cx="9144000" cy="5715000"/>
          </a:xfrm>
        </p:spPr>
        <p:txBody>
          <a:bodyPr>
            <a:normAutofit fontScale="92500"/>
          </a:bodyPr>
          <a:lstStyle/>
          <a:p>
            <a:pPr algn="just"/>
            <a:r>
              <a:rPr lang="en-US" dirty="0" smtClean="0"/>
              <a:t>In the past, surgery was the only treatment for cystic </a:t>
            </a:r>
            <a:r>
              <a:rPr lang="en-US" dirty="0" err="1" smtClean="0"/>
              <a:t>echinococcal</a:t>
            </a:r>
            <a:r>
              <a:rPr lang="en-US" dirty="0" smtClean="0"/>
              <a:t> cysts. Chemotherapy, cyst puncture, and PAIR (</a:t>
            </a:r>
            <a:r>
              <a:rPr lang="en-US" dirty="0" err="1" smtClean="0"/>
              <a:t>percutaneous</a:t>
            </a:r>
            <a:r>
              <a:rPr lang="en-US" dirty="0" smtClean="0"/>
              <a:t> aspiration, injection of chemicals and </a:t>
            </a:r>
            <a:r>
              <a:rPr lang="en-US" dirty="0" err="1" smtClean="0"/>
              <a:t>reaspiration</a:t>
            </a:r>
            <a:r>
              <a:rPr lang="en-US" dirty="0" smtClean="0"/>
              <a:t>) have been used to replace surgery as effective treatments for cystic </a:t>
            </a:r>
            <a:r>
              <a:rPr lang="en-US" dirty="0" err="1" smtClean="0"/>
              <a:t>echinococcosis</a:t>
            </a:r>
            <a:r>
              <a:rPr lang="en-US" dirty="0" smtClean="0"/>
              <a:t>. However, surgery remains the most effective treatment to remove the cyst and can lead to a complete cure. Some cysts are not causing any symptoms and are inactive; those cysts often go away without any treatment.</a:t>
            </a:r>
          </a:p>
          <a:p>
            <a:pPr algn="just"/>
            <a:r>
              <a:rPr lang="en-US" dirty="0" smtClean="0"/>
              <a:t>The treatment of alveolar </a:t>
            </a:r>
            <a:r>
              <a:rPr lang="en-US" dirty="0" err="1" smtClean="0"/>
              <a:t>echinococcosis</a:t>
            </a:r>
            <a:r>
              <a:rPr lang="en-US" dirty="0" smtClean="0"/>
              <a:t> is more difficult than cystic </a:t>
            </a:r>
            <a:r>
              <a:rPr lang="en-US" dirty="0" err="1" smtClean="0"/>
              <a:t>echinococcosis</a:t>
            </a:r>
            <a:r>
              <a:rPr lang="en-US" dirty="0" smtClean="0"/>
              <a:t> and usually requires radical surgery, long-term chemotherapy, or both.</a:t>
            </a:r>
          </a:p>
          <a:p>
            <a:pPr algn="just">
              <a:buNone/>
            </a:pPr>
            <a:endParaRPr lang="en-US" dirty="0" smtClean="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solidFill>
        </p:spPr>
        <p:txBody>
          <a:bodyPr>
            <a:normAutofit fontScale="90000"/>
          </a:bodyPr>
          <a:lstStyle/>
          <a:p>
            <a:r>
              <a:rPr lang="en-US" dirty="0" smtClean="0"/>
              <a:t>Prevention &amp; Control: Cystic </a:t>
            </a:r>
            <a:r>
              <a:rPr lang="en-US" dirty="0" err="1" smtClean="0"/>
              <a:t>Echinococcosis</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10000"/>
          </a:bodyPr>
          <a:lstStyle/>
          <a:p>
            <a:pPr>
              <a:buNone/>
            </a:pPr>
            <a:r>
              <a:rPr lang="en-US" b="1" dirty="0" smtClean="0"/>
              <a:t>Cystic </a:t>
            </a:r>
            <a:r>
              <a:rPr lang="en-US" b="1" dirty="0" err="1" smtClean="0"/>
              <a:t>echinococcosis</a:t>
            </a:r>
            <a:r>
              <a:rPr lang="en-US" dirty="0" smtClean="0"/>
              <a:t> is controlled by preventing transmission of the parasite. Prevention measures include limiting the areas where dogs are allowed and preventing animals from consuming meat infected with cysts.</a:t>
            </a:r>
          </a:p>
          <a:p>
            <a:r>
              <a:rPr lang="en-US" dirty="0" smtClean="0"/>
              <a:t>Prevent dogs from feeding on the carcasses of infected sheep.</a:t>
            </a:r>
          </a:p>
          <a:p>
            <a:r>
              <a:rPr lang="en-US" dirty="0" smtClean="0"/>
              <a:t>Control stray dog populations.</a:t>
            </a:r>
          </a:p>
          <a:p>
            <a:r>
              <a:rPr lang="en-US" dirty="0" smtClean="0"/>
              <a:t>Restrict home slaughter of sheep and other livestock.</a:t>
            </a:r>
          </a:p>
          <a:p>
            <a:r>
              <a:rPr lang="en-US" dirty="0" smtClean="0"/>
              <a:t>Do not consume any food or water that may have been contaminated by fecal matter from dogs.</a:t>
            </a:r>
          </a:p>
          <a:p>
            <a:r>
              <a:rPr lang="en-US" dirty="0" smtClean="0"/>
              <a:t>Wash your hands with soap and warm water after handling dogs, and before handling food.</a:t>
            </a:r>
          </a:p>
          <a:p>
            <a:r>
              <a:rPr lang="en-US" dirty="0" smtClean="0"/>
              <a:t>Teach children the importance of washing hands to prevent infection.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accent5"/>
          </a:solidFill>
        </p:spPr>
        <p:txBody>
          <a:bodyPr>
            <a:normAutofit fontScale="90000"/>
          </a:bodyPr>
          <a:lstStyle/>
          <a:p>
            <a:r>
              <a:rPr lang="en-US" dirty="0" smtClean="0"/>
              <a:t>Prevention &amp; Control: Alveolar </a:t>
            </a:r>
            <a:r>
              <a:rPr lang="en-US" dirty="0" err="1" smtClean="0"/>
              <a:t>Echioncoccosis</a:t>
            </a:r>
            <a:endParaRPr lang="en-US" dirty="0"/>
          </a:p>
        </p:txBody>
      </p:sp>
      <p:sp>
        <p:nvSpPr>
          <p:cNvPr id="3" name="Content Placeholder 2"/>
          <p:cNvSpPr>
            <a:spLocks noGrp="1"/>
          </p:cNvSpPr>
          <p:nvPr>
            <p:ph idx="1"/>
          </p:nvPr>
        </p:nvSpPr>
        <p:spPr>
          <a:xfrm>
            <a:off x="0" y="1219200"/>
            <a:ext cx="9144000" cy="5638800"/>
          </a:xfrm>
        </p:spPr>
        <p:txBody>
          <a:bodyPr>
            <a:normAutofit fontScale="85000" lnSpcReduction="10000"/>
          </a:bodyPr>
          <a:lstStyle/>
          <a:p>
            <a:pPr>
              <a:buNone/>
            </a:pPr>
            <a:r>
              <a:rPr lang="en-US" b="1" dirty="0" smtClean="0"/>
              <a:t>Alveolar </a:t>
            </a:r>
            <a:r>
              <a:rPr lang="en-US" b="1" dirty="0" err="1" smtClean="0"/>
              <a:t>echinococcosis</a:t>
            </a:r>
            <a:r>
              <a:rPr lang="en-US" dirty="0" smtClean="0"/>
              <a:t> can be prevented by avoiding contact with wild animals such as foxes, coyotes, and dogs and their fecal matter and by limiting the interactions between dogs and rodent populations.</a:t>
            </a:r>
          </a:p>
          <a:p>
            <a:r>
              <a:rPr lang="en-US" dirty="0" smtClean="0"/>
              <a:t>Do not allow dogs to feed on rodents and other wild animals.</a:t>
            </a:r>
          </a:p>
          <a:p>
            <a:r>
              <a:rPr lang="en-US" dirty="0" smtClean="0"/>
              <a:t>Avoid contact with wild animals such as foxes, coyotes and stray dogs.</a:t>
            </a:r>
          </a:p>
          <a:p>
            <a:r>
              <a:rPr lang="en-US" dirty="0" smtClean="0"/>
              <a:t>Do not encourage wild animals to come close to your home or keep them as pets.</a:t>
            </a:r>
          </a:p>
          <a:p>
            <a:r>
              <a:rPr lang="en-US" dirty="0" smtClean="0"/>
              <a:t>Wash your hands with soap and warm water after handling dogs or cats, and before handling food.</a:t>
            </a:r>
          </a:p>
          <a:p>
            <a:r>
              <a:rPr lang="en-US" dirty="0" smtClean="0"/>
              <a:t>Teach children the importance of washing hands to prevent infection.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293</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Echinococcois </vt:lpstr>
      <vt:lpstr>Echinococcois</vt:lpstr>
      <vt:lpstr>Echinococcois: Transmission</vt:lpstr>
      <vt:lpstr>Cystic echnicoccois</vt:lpstr>
      <vt:lpstr>Alveolar Echinococcosis</vt:lpstr>
      <vt:lpstr>Diagnosis</vt:lpstr>
      <vt:lpstr>Treatment </vt:lpstr>
      <vt:lpstr>Prevention &amp; Control: Cystic Echinococcosis</vt:lpstr>
      <vt:lpstr>Prevention &amp; Control: Alveolar Echioncoccosis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Echinococcois</dc:title>
  <dc:creator>acer</dc:creator>
  <cp:lastModifiedBy>acer</cp:lastModifiedBy>
  <cp:revision>21</cp:revision>
  <dcterms:created xsi:type="dcterms:W3CDTF">2020-11-04T14:54:07Z</dcterms:created>
  <dcterms:modified xsi:type="dcterms:W3CDTF">2020-11-05T02:30:02Z</dcterms:modified>
</cp:coreProperties>
</file>